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96" r:id="rId3"/>
    <p:sldId id="294" r:id="rId4"/>
    <p:sldId id="295" r:id="rId5"/>
    <p:sldId id="265" r:id="rId6"/>
    <p:sldId id="269" r:id="rId7"/>
    <p:sldId id="262" r:id="rId8"/>
    <p:sldId id="270" r:id="rId9"/>
    <p:sldId id="271" r:id="rId10"/>
    <p:sldId id="272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00"/>
    <a:srgbClr val="CCEC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71" autoAdjust="0"/>
  </p:normalViewPr>
  <p:slideViewPr>
    <p:cSldViewPr>
      <p:cViewPr>
        <p:scale>
          <a:sx n="106" d="100"/>
          <a:sy n="106" d="100"/>
        </p:scale>
        <p:origin x="138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3E97FA1-90E9-4A48-8CC8-87D1CDA36D37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5583F822-7784-4C51-B156-A409431D57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58AB1-351E-4BE2-B3C3-CED38179E848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59B0-3D79-4964-B203-EF6BD96F8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45B3A-2825-4A5F-9E3E-CE2AA14B150C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4A5C1-D9FD-4CEC-8EDD-6028B68F6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B1908F4-02F1-4CA2-9C1E-FBE861537A73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E142080-2943-4CE2-B845-907E04339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7C69814F-192A-4F61-B885-AC684CA5D34D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454F2AA-618B-4F07-B604-0FD8588F0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EC9DD-24EE-42D2-AF15-54594E29F597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E812-5DEB-44B5-B0C6-9975AC55BB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5CD51-785D-4D44-9400-3D430B1AA9CA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DCE40-810A-4296-BB8D-17D60B59D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4227445-95A0-4154-994B-A59CF788D4B7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B7E85A5-9BB3-4460-9CCC-60B45259C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E4D2E-98AE-4B0A-BE33-E74007A1D900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EA3C-3B82-4933-8978-DC024C3C27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A15FF21-513F-4F2E-8E74-EAAFD248255E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B2B3185-A08C-46A5-89FF-14A86F907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FA03F35-4B3E-4B8C-9BD9-923FEDC0CD86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139A44B-F6E2-4193-9D3D-6B752DC9C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ADCA63-0CE5-415D-BD5B-03459F4072CF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8CECE9-2487-4276-9E65-871852A78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/>
          </p:cNvSpPr>
          <p:nvPr>
            <p:ph type="ctrTitle" idx="4294967295"/>
          </p:nvPr>
        </p:nvSpPr>
        <p:spPr>
          <a:xfrm>
            <a:off x="899592" y="188913"/>
            <a:ext cx="7416824" cy="27368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</a:rPr>
              <a:t>Подвижные игры и игровые упражнения как средство развития речи младших дошкольников.</a:t>
            </a:r>
          </a:p>
        </p:txBody>
      </p:sp>
      <p:sp>
        <p:nvSpPr>
          <p:cNvPr id="14339" name="Rectangle 7"/>
          <p:cNvSpPr>
            <a:spLocks noGrp="1"/>
          </p:cNvSpPr>
          <p:nvPr>
            <p:ph type="subTitle" idx="4294967295"/>
          </p:nvPr>
        </p:nvSpPr>
        <p:spPr>
          <a:xfrm>
            <a:off x="2267744" y="3140968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Выполнила: Воспитатель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Смирнова Татьяна 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Валерьевна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ГБДОУ детский сад № 21 Кировского района </a:t>
            </a:r>
            <a:r>
              <a:rPr lang="ru-RU" dirty="0" smtClean="0">
                <a:solidFill>
                  <a:schemeClr val="hlink"/>
                </a:solidFill>
                <a:latin typeface="Comic Sans MS" pitchFamily="66" charset="0"/>
              </a:rPr>
              <a:t>С</a:t>
            </a:r>
            <a:r>
              <a:rPr lang="ru-RU" sz="2400" dirty="0" smtClean="0">
                <a:solidFill>
                  <a:schemeClr val="hlink"/>
                </a:solidFill>
                <a:latin typeface="Comic Sans MS" pitchFamily="66" charset="0"/>
              </a:rPr>
              <a:t>анкт-Петербурга</a:t>
            </a:r>
            <a:endParaRPr lang="ru-RU" sz="2400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latin typeface="Comic Sans MS" pitchFamily="66" charset="0"/>
              </a:rPr>
              <a:t>Литература по теме</a:t>
            </a:r>
          </a:p>
        </p:txBody>
      </p:sp>
      <p:sp>
        <p:nvSpPr>
          <p:cNvPr id="23555" name="Объект 1"/>
          <p:cNvSpPr>
            <a:spLocks noGrp="1"/>
          </p:cNvSpPr>
          <p:nvPr>
            <p:ph sz="quarter" idx="1"/>
          </p:nvPr>
        </p:nvSpPr>
        <p:spPr>
          <a:xfrm>
            <a:off x="4211960" y="2852936"/>
            <a:ext cx="2592288" cy="6046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5999"/>
            <a:ext cx="6660232" cy="53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sz="quarter" idx="1"/>
          </p:nvPr>
        </p:nvSpPr>
        <p:spPr>
          <a:xfrm>
            <a:off x="1043608" y="620688"/>
            <a:ext cx="6804248" cy="5865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/>
              <a:t>В современном мире наиболее актуальной является проблема </a:t>
            </a:r>
            <a:r>
              <a:rPr lang="ru-RU" sz="1800" b="1" dirty="0">
                <a:solidFill>
                  <a:schemeClr val="accent3"/>
                </a:solidFill>
              </a:rPr>
              <a:t>развития речи </a:t>
            </a:r>
            <a:r>
              <a:rPr lang="ru-RU" sz="1600" b="1" dirty="0"/>
              <a:t>дошкольников.</a:t>
            </a:r>
          </a:p>
          <a:p>
            <a:pPr algn="ctr">
              <a:buNone/>
            </a:pPr>
            <a:r>
              <a:rPr lang="ru-RU" sz="1600" b="1" dirty="0"/>
              <a:t>Родители, и педагоги часто жалуются на то, что дети начинают поздно говорить, разговаривают плохо и мало, их речь бедна и примитивна. Специальная логопедическая помощь нужна практически каждой группе детского сада. Все больше детей имеют диагнозы ЗРР (задержка речевого развития) и ОНР (общее недоразвитие речи).</a:t>
            </a:r>
          </a:p>
          <a:p>
            <a:pPr algn="ctr">
              <a:buNone/>
            </a:pPr>
            <a:r>
              <a:rPr lang="ru-RU" sz="2000" b="1" dirty="0"/>
              <a:t>А ведь известно, что</a:t>
            </a:r>
            <a:r>
              <a:rPr lang="ru-RU" sz="2000" b="1" dirty="0" smtClean="0"/>
              <a:t>:</a:t>
            </a:r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1800" b="1" dirty="0"/>
              <a:t>	Речь имеет большое значение для целостного и всестороннего развития ребенка в раннем и дошкольном детстве. В этом возрасте создаются первоначальные умения и навыки, имеющие большое значение для успешного последующего развития ребенка и определяющие языковую культуру человека.</a:t>
            </a:r>
          </a:p>
          <a:p>
            <a:pPr algn="ctr">
              <a:buNone/>
            </a:pPr>
            <a:endParaRPr lang="ru-RU" sz="1800" b="1" dirty="0"/>
          </a:p>
          <a:p>
            <a:pPr algn="ctr">
              <a:buFont typeface="Arial" charset="0"/>
              <a:buNone/>
            </a:pPr>
            <a:endParaRPr lang="ru-RU" sz="1800" b="1" dirty="0" smtClean="0"/>
          </a:p>
        </p:txBody>
      </p:sp>
      <p:sp>
        <p:nvSpPr>
          <p:cNvPr id="17410" name="Rectangle 6"/>
          <p:cNvSpPr>
            <a:spLocks noGrp="1"/>
          </p:cNvSpPr>
          <p:nvPr>
            <p:ph sz="quarter" idx="2"/>
          </p:nvPr>
        </p:nvSpPr>
        <p:spPr>
          <a:xfrm>
            <a:off x="5652120" y="1268760"/>
            <a:ext cx="2339752" cy="536145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.</a:t>
            </a:r>
            <a:endParaRPr lang="ru-RU" sz="3600" b="1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Администратор\Desktop\teddy-bear (3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3771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hello_html_7f869c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6" y="5246129"/>
            <a:ext cx="1611871" cy="16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88640"/>
            <a:ext cx="67687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  <a:t>Подвижная игра в жизни дошкольника.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507494"/>
            <a:ext cx="6462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Анализируя ситуацию, сложившуюся в системе воспитания и обучения детей, можно отметить рост количества дошкольников, имеющих отклонения в речевом развитии. Дети, имеющие проблемы в развитии речи в дошкольном возрасте составляют основную группу риска по неуспеваемости в школе.</a:t>
            </a:r>
          </a:p>
          <a:p>
            <a:r>
              <a:rPr lang="ru-RU" dirty="0" smtClean="0"/>
              <a:t>Основной </a:t>
            </a:r>
            <a:r>
              <a:rPr lang="ru-RU" dirty="0"/>
              <a:t>вид деятельности дошколят – это игра. Подвижная игра – естественный спутник жизни ребенка, источник радостных эмоций, обладающий великой воспитательной силой.</a:t>
            </a:r>
          </a:p>
          <a:p>
            <a:r>
              <a:rPr lang="ru-RU" dirty="0" smtClean="0"/>
              <a:t>Подвижные </a:t>
            </a:r>
            <a:r>
              <a:rPr lang="ru-RU" dirty="0"/>
              <a:t>игры являются традиционным средством педагогики. Регулярно играя в подвижные игры со словесным сопровождением, дети отрабатывают речевые навыки, не прилагая к этому особых усилий.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907704" y="274638"/>
            <a:ext cx="6336704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  <a:t>Примерная картотека </a:t>
            </a:r>
            <a:b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  <a:t>подвижных игр и упражнений со словесным сопровождением. 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507413" cy="4525963"/>
          </a:xfrm>
        </p:spPr>
        <p:txBody>
          <a:bodyPr>
            <a:normAutofit lnSpcReduction="10000"/>
          </a:bodyPr>
          <a:lstStyle/>
          <a:p>
            <a:pPr marL="2882900" indent="0" eaLnBrk="1" hangingPunct="1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«Солнышко и дождик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«Каравай»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«Зайка серенький сидит»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У медведя во бору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«Мышеловка»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Гуси-лебеди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«Автомобили»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«Ракеты»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 ровненькой дорожке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82900" indent="0" eaLnBrk="1" hangingPunct="1">
              <a:buNone/>
            </a:pPr>
            <a:endParaRPr lang="ru-RU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hlink"/>
                </a:solidFill>
                <a:latin typeface="Comic Sans MS" pitchFamily="66" charset="0"/>
              </a:rPr>
              <a:t>Были поставлены следующие задачи:</a:t>
            </a:r>
            <a:endParaRPr lang="ru-RU" sz="3600" b="1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8435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•Обогащать </a:t>
            </a:r>
            <a:r>
              <a:rPr lang="ru-RU" sz="2400" dirty="0"/>
              <a:t>словарный запас;</a:t>
            </a:r>
          </a:p>
          <a:p>
            <a:pPr marL="0" indent="0">
              <a:buNone/>
            </a:pPr>
            <a:r>
              <a:rPr lang="ru-RU" sz="2400" dirty="0" smtClean="0"/>
              <a:t>•Формировать </a:t>
            </a:r>
            <a:r>
              <a:rPr lang="ru-RU" sz="2400" dirty="0"/>
              <a:t>грамматический строй речи;</a:t>
            </a:r>
          </a:p>
          <a:p>
            <a:pPr marL="0" indent="0">
              <a:buNone/>
            </a:pPr>
            <a:r>
              <a:rPr lang="ru-RU" sz="2400" dirty="0" smtClean="0"/>
              <a:t>•Учить </a:t>
            </a:r>
            <a:r>
              <a:rPr lang="ru-RU" sz="2400" dirty="0"/>
              <a:t>выполнять речевые инструкции взрослого;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8436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400" dirty="0" smtClean="0"/>
              <a:t>Гармонизировать </a:t>
            </a:r>
            <a:r>
              <a:rPr lang="ru-RU" sz="2400" dirty="0"/>
              <a:t>движения тела, мелкой моторики рук и артикуляционного </a:t>
            </a:r>
            <a:r>
              <a:rPr lang="ru-RU" sz="2400" dirty="0" smtClean="0"/>
              <a:t>аппарата;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•Развивать </a:t>
            </a:r>
            <a:r>
              <a:rPr lang="ru-RU" sz="2400" dirty="0"/>
              <a:t>память, внимание, </a:t>
            </a:r>
            <a:r>
              <a:rPr lang="ru-RU" sz="2400" dirty="0" smtClean="0"/>
              <a:t>мышление.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Picture 2" descr="C:\Users\Администратор\Desktop\Таня\3GrYgZNGw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latin typeface="Comic Sans MS" pitchFamily="66" charset="0"/>
              </a:rPr>
              <a:t>Ракета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sz="quarter" idx="1"/>
          </p:nvPr>
        </p:nvSpPr>
        <p:spPr>
          <a:xfrm>
            <a:off x="3419872" y="2060848"/>
            <a:ext cx="1075928" cy="1180728"/>
          </a:xfrm>
        </p:spPr>
        <p:txBody>
          <a:bodyPr/>
          <a:lstStyle/>
          <a:p>
            <a:r>
              <a:rPr lang="ru-RU" sz="1000" b="1" dirty="0" smtClean="0"/>
              <a:t>а</a:t>
            </a:r>
          </a:p>
        </p:txBody>
      </p:sp>
      <p:sp>
        <p:nvSpPr>
          <p:cNvPr id="19459" name="Объект 1"/>
          <p:cNvSpPr>
            <a:spLocks noGrp="1"/>
          </p:cNvSpPr>
          <p:nvPr>
            <p:ph sz="quarter" idx="2"/>
          </p:nvPr>
        </p:nvSpPr>
        <p:spPr>
          <a:xfrm>
            <a:off x="4057599" y="1916832"/>
            <a:ext cx="730424" cy="648072"/>
          </a:xfrm>
        </p:spPr>
        <p:txBody>
          <a:bodyPr/>
          <a:lstStyle/>
          <a:p>
            <a:r>
              <a:rPr lang="ru-RU" sz="900" b="1" dirty="0" smtClean="0"/>
              <a:t>а</a:t>
            </a:r>
          </a:p>
        </p:txBody>
      </p:sp>
      <p:pic>
        <p:nvPicPr>
          <p:cNvPr id="3074" name="Picture 2" descr="C:\Users\Администратор\Desktop\Таня\4DVY6o-Dr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544616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619672" y="-315416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hlink"/>
                </a:solidFill>
                <a:latin typeface="Comic Sans MS" pitchFamily="66" charset="0"/>
              </a:rPr>
              <a:t>     </a:t>
            </a:r>
            <a:r>
              <a:rPr lang="ru-RU" sz="3200" dirty="0" smtClean="0">
                <a:solidFill>
                  <a:schemeClr val="hlink"/>
                </a:solidFill>
                <a:latin typeface="Comic Sans MS" pitchFamily="66" charset="0"/>
              </a:rPr>
              <a:t>Мышеловка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H="1">
            <a:off x="4355976" y="4356823"/>
            <a:ext cx="1871538" cy="57606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1" name="Picture 3" descr="C:\Users\Администратор\Desktop\Таня\h-OfqSx7r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3905"/>
            <a:ext cx="4896545" cy="36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Таня\51nBZQ2tC4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448912" cy="33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  <a:t>Гуси Лебеди</a:t>
            </a:r>
          </a:p>
        </p:txBody>
      </p:sp>
      <p:sp>
        <p:nvSpPr>
          <p:cNvPr id="21507" name="Объект 1"/>
          <p:cNvSpPr>
            <a:spLocks noGrp="1"/>
          </p:cNvSpPr>
          <p:nvPr>
            <p:ph sz="quarter" idx="1"/>
          </p:nvPr>
        </p:nvSpPr>
        <p:spPr>
          <a:xfrm>
            <a:off x="5004048" y="3356992"/>
            <a:ext cx="1450504" cy="752947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098" name="Picture 2" descr="C:\Users\Администратор\Desktop\Таня\UyTUDcxSp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33129"/>
            <a:ext cx="5022208" cy="37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Администратор\Desktop\x_d6f60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4" y="2132856"/>
            <a:ext cx="2806055" cy="28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Каравай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139952" y="2852936"/>
            <a:ext cx="1234480" cy="86409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" name="Picture 2" descr="C:\Users\Администратор\Desktop\Таня\2klPeZ4-u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95" y="1844823"/>
            <a:ext cx="5241099" cy="39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teddy-bear (3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7" y="1844823"/>
            <a:ext cx="2609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757</TotalTime>
  <Words>342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Century Schoolbook</vt:lpstr>
      <vt:lpstr>Comic Sans MS</vt:lpstr>
      <vt:lpstr>Wingdings</vt:lpstr>
      <vt:lpstr>Wingdings 2</vt:lpstr>
      <vt:lpstr>Эркер</vt:lpstr>
      <vt:lpstr>Подвижные игры и игровые упражнения как средство развития речи младших дошкольников.</vt:lpstr>
      <vt:lpstr>Презентация PowerPoint</vt:lpstr>
      <vt:lpstr>Подвижная игра в жизни дошкольника.</vt:lpstr>
      <vt:lpstr>Примерная картотека  подвижных игр и упражнений со словесным сопровождением. </vt:lpstr>
      <vt:lpstr>Были поставлены следующие задачи:</vt:lpstr>
      <vt:lpstr>Ракета</vt:lpstr>
      <vt:lpstr>     Мышеловка</vt:lpstr>
      <vt:lpstr>Гуси Лебеди</vt:lpstr>
      <vt:lpstr>Каравай</vt:lpstr>
      <vt:lpstr>Литература по теме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DetSad21</cp:lastModifiedBy>
  <cp:revision>52</cp:revision>
  <dcterms:created xsi:type="dcterms:W3CDTF">2014-05-12T04:44:22Z</dcterms:created>
  <dcterms:modified xsi:type="dcterms:W3CDTF">2022-11-25T10:51:13Z</dcterms:modified>
</cp:coreProperties>
</file>